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0" r:id="rId2"/>
    <p:sldId id="261" r:id="rId3"/>
    <p:sldId id="378" r:id="rId4"/>
    <p:sldId id="379" r:id="rId5"/>
    <p:sldId id="263" r:id="rId6"/>
    <p:sldId id="473" r:id="rId7"/>
    <p:sldId id="264" r:id="rId8"/>
    <p:sldId id="474" r:id="rId9"/>
    <p:sldId id="476" r:id="rId10"/>
    <p:sldId id="262" r:id="rId11"/>
    <p:sldId id="421" r:id="rId12"/>
    <p:sldId id="267" r:id="rId13"/>
    <p:sldId id="265" r:id="rId14"/>
    <p:sldId id="475" r:id="rId15"/>
    <p:sldId id="365" r:id="rId16"/>
    <p:sldId id="364" r:id="rId17"/>
    <p:sldId id="266" r:id="rId18"/>
    <p:sldId id="395" r:id="rId19"/>
    <p:sldId id="382" r:id="rId20"/>
    <p:sldId id="430" r:id="rId21"/>
  </p:sldIdLst>
  <p:sldSz cx="9144000" cy="6858000" type="screen4x3"/>
  <p:notesSz cx="6854825" cy="93170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0313"/>
            <a:ext cx="29702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850313"/>
            <a:ext cx="29702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783C89F6-D672-46A5-9BF8-B61AB8927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5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98550" y="700088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5950"/>
            <a:ext cx="54832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0313"/>
            <a:ext cx="29702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850313"/>
            <a:ext cx="29702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9097D5A8-5F02-4243-8324-822220BB59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030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A642AE-207B-4259-A1A4-16AE738C3E2D}" type="slidenum">
              <a:rPr lang="en-GB" b="0"/>
              <a:pPr/>
              <a:t>1</a:t>
            </a:fld>
            <a:endParaRPr lang="en-GB" b="0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5950"/>
            <a:ext cx="5026025" cy="4191000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9889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BFBE17-1B7F-474B-9BAA-7A42B2A4016B}" type="slidenum">
              <a:rPr lang="en-GB" b="0"/>
              <a:pPr/>
              <a:t>15</a:t>
            </a:fld>
            <a:endParaRPr lang="en-GB" b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9964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A1DAF1-35E6-434B-9A64-AA505DF04D7D}" type="slidenum">
              <a:rPr lang="en-GB" b="0"/>
              <a:pPr/>
              <a:t>16</a:t>
            </a:fld>
            <a:endParaRPr lang="en-GB" b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3869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C1BC67-0C6F-485B-BA67-E7F5D4235830}" type="slidenum">
              <a:rPr lang="en-GB" b="0"/>
              <a:pPr/>
              <a:t>17</a:t>
            </a:fld>
            <a:endParaRPr lang="en-GB" b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961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D543FD-13B2-49FA-99BD-DE3964C0BC33}" type="slidenum">
              <a:rPr lang="en-GB" b="0"/>
              <a:pPr/>
              <a:t>2</a:t>
            </a:fld>
            <a:endParaRPr lang="en-GB" b="0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5950"/>
            <a:ext cx="5026025" cy="4191000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Newtownabbey is to the northern end of what is the line of summits of the Belfast or South Antrim Hills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Plus ‘fingers’ into urban areas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Very rare mix of urban/rural fringes and uplands with their own issues – access, waste, quarrying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0390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A75DEC-0325-4E7B-9B1C-C37FC1ABFBDE}" type="slidenum">
              <a:rPr lang="en-GB" b="0"/>
              <a:pPr/>
              <a:t>3</a:t>
            </a:fld>
            <a:endParaRPr lang="en-GB" b="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25950"/>
            <a:ext cx="5026025" cy="4191000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 Impressive range of interests which therefore includes issues between partners</a:t>
            </a:r>
          </a:p>
        </p:txBody>
      </p:sp>
    </p:spTree>
    <p:extLst>
      <p:ext uri="{BB962C8B-B14F-4D97-AF65-F5344CB8AC3E}">
        <p14:creationId xmlns:p14="http://schemas.microsoft.com/office/powerpoint/2010/main" val="2221173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FA753C-D237-4D1F-B1B0-909C37B4A671}" type="slidenum">
              <a:rPr lang="en-GB" b="0"/>
              <a:pPr/>
              <a:t>5</a:t>
            </a:fld>
            <a:endParaRPr lang="en-GB" b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636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AD980D-5D55-4853-9183-050FDE5A4F7F}" type="slidenum">
              <a:rPr lang="en-GB" b="0"/>
              <a:pPr/>
              <a:t>7</a:t>
            </a:fld>
            <a:endParaRPr lang="en-GB" b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852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1ED3ED-05C1-47F4-842F-06E5375967F5}" type="slidenum">
              <a:rPr lang="en-GB" b="0"/>
              <a:pPr/>
              <a:t>9</a:t>
            </a:fld>
            <a:endParaRPr lang="en-GB" b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3176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6CEA91-DF7E-4DFE-B0DB-C88A56EFF1E0}" type="slidenum">
              <a:rPr lang="en-GB" b="0"/>
              <a:pPr/>
              <a:t>10</a:t>
            </a:fld>
            <a:endParaRPr lang="en-GB" b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600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505A40-97CA-4741-A57B-8344C52A2773}" type="slidenum">
              <a:rPr lang="en-GB" b="0"/>
              <a:pPr/>
              <a:t>12</a:t>
            </a:fld>
            <a:endParaRPr lang="en-GB" b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9411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A761B3-08DE-4AD8-A7E6-21A7FC8A18C0}" type="slidenum">
              <a:rPr lang="en-GB" b="0"/>
              <a:pPr/>
              <a:t>13</a:t>
            </a:fld>
            <a:endParaRPr lang="en-GB" b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521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3F54-CA21-4BAD-923D-24F1EFBD8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83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C686-E90B-4D9D-9015-D2F411F34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8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BFA32-EF7F-4478-9AA4-0FF44F3293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7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E34C9-08B2-411C-BC7B-77B0917448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B44DE-A01E-4A23-B343-62B0BD72A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3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ED1DC-A11E-4E6E-A9F3-9C8ECD6960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64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90D4-5703-44F9-8056-087EEDE522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2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53EF8-F427-401A-B3FA-DF92D41128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9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B7CBC-24A7-4AA2-A7D4-DAC33F3154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1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F47E1-646A-4D78-99AC-992B814D4D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87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85C28-D1AD-4F90-9E03-3A9F4D1377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AE1190D6-0D94-4DF5-AC49-1CAE8FE302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GB" sz="4800" b="1" smtClean="0">
                <a:solidFill>
                  <a:srgbClr val="FFFFCC"/>
                </a:solidFill>
              </a:rPr>
              <a:t>Outdoor Recreation </a:t>
            </a:r>
            <a:br>
              <a:rPr lang="en-GB" sz="4800" b="1" smtClean="0">
                <a:solidFill>
                  <a:srgbClr val="FFFFCC"/>
                </a:solidFill>
              </a:rPr>
            </a:br>
            <a:r>
              <a:rPr lang="en-GB" sz="4800" b="1" smtClean="0">
                <a:solidFill>
                  <a:srgbClr val="FFFFCC"/>
                </a:solidFill>
              </a:rPr>
              <a:t>on the Fringes</a:t>
            </a:r>
            <a:endParaRPr lang="en-US" sz="4800" b="1" smtClean="0">
              <a:solidFill>
                <a:srgbClr val="FFFFCC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89363"/>
            <a:ext cx="8207375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000" smtClean="0"/>
          </a:p>
          <a:p>
            <a:pPr algn="r" eaLnBrk="1" hangingPunct="1">
              <a:lnSpc>
                <a:spcPct val="90000"/>
              </a:lnSpc>
            </a:pPr>
            <a:r>
              <a:rPr lang="en-GB" sz="3200" b="1" smtClean="0">
                <a:solidFill>
                  <a:srgbClr val="FFFFCC"/>
                </a:solidFill>
              </a:rPr>
              <a:t>CRN Talk</a:t>
            </a:r>
          </a:p>
          <a:p>
            <a:pPr algn="r" eaLnBrk="1" hangingPunct="1">
              <a:lnSpc>
                <a:spcPct val="90000"/>
              </a:lnSpc>
            </a:pPr>
            <a:r>
              <a:rPr lang="en-GB" sz="3200" b="1" smtClean="0">
                <a:solidFill>
                  <a:srgbClr val="FFFFCC"/>
                </a:solidFill>
              </a:rPr>
              <a:t>Lisburn Island Centre</a:t>
            </a:r>
          </a:p>
          <a:p>
            <a:pPr algn="r" eaLnBrk="1" hangingPunct="1">
              <a:lnSpc>
                <a:spcPct val="90000"/>
              </a:lnSpc>
            </a:pPr>
            <a:r>
              <a:rPr lang="en-GB" sz="3200" b="1" smtClean="0">
                <a:solidFill>
                  <a:srgbClr val="FFFFCC"/>
                </a:solidFill>
              </a:rPr>
              <a:t>10/5/13</a:t>
            </a:r>
            <a:endParaRPr lang="en-US" sz="1800" b="1" smtClean="0">
              <a:solidFill>
                <a:srgbClr val="FFFFCC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102" name="Picture 6" descr="Logo 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59450"/>
            <a:ext cx="25558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5707063"/>
            <a:ext cx="43561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800" b="0">
              <a:solidFill>
                <a:srgbClr val="99003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i="1">
                <a:solidFill>
                  <a:srgbClr val="800080"/>
                </a:solidFill>
              </a:rPr>
              <a:t>Dr. Jim Bradley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i="1">
                <a:solidFill>
                  <a:srgbClr val="008000"/>
                </a:solidFill>
              </a:rPr>
              <a:t>        Partnership Manager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i="1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Diviscolin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Fringe Uplands</a:t>
            </a:r>
            <a:endParaRPr lang="en-US" b="1" smtClean="0"/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22350" y="2681288"/>
            <a:ext cx="8229600" cy="4060825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Steep slopes</a:t>
            </a:r>
          </a:p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Quarries – clay pigeon shooting</a:t>
            </a:r>
          </a:p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Old lanes and paths up to abandoned upland houses/settlements</a:t>
            </a:r>
          </a:p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Lots of small spate rivers flowing into city –mills, mill dams and mill villages</a:t>
            </a:r>
          </a:p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Village neighbourhood mentality?</a:t>
            </a:r>
            <a:endParaRPr lang="en-US" b="1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he flames crackeld and roared as they consumed the heath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plus Wildfires!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uly 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iver Path"/>
          <p:cNvPicPr>
            <a:picLocks noChangeAspect="1" noChangeArrowheads="1"/>
          </p:cNvPicPr>
          <p:nvPr/>
        </p:nvPicPr>
        <p:blipFill>
          <a:blip r:embed="rId3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630238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Urban Rivers</a:t>
            </a:r>
            <a:endParaRPr lang="en-US" b="1" smtClean="0">
              <a:solidFill>
                <a:srgbClr val="FFFFCC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2563813"/>
            <a:ext cx="8229600" cy="4033837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Often boundaries between communities</a:t>
            </a:r>
          </a:p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Great potential for recreation and environmental education / community action</a:t>
            </a:r>
          </a:p>
          <a:p>
            <a:pPr eaLnBrk="1" hangingPunct="1">
              <a:buFontTx/>
              <a:buNone/>
            </a:pPr>
            <a:r>
              <a:rPr lang="en-GB" b="1" smtClean="0">
                <a:solidFill>
                  <a:srgbClr val="FFFFCC"/>
                </a:solidFill>
              </a:rPr>
              <a:t> </a:t>
            </a:r>
          </a:p>
          <a:p>
            <a:pPr eaLnBrk="1" hangingPunct="1"/>
            <a:endParaRPr lang="en-US" b="1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elfast2001relig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7292975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286375" y="4364038"/>
            <a:ext cx="4038600" cy="2305050"/>
          </a:xfrm>
        </p:spPr>
        <p:txBody>
          <a:bodyPr/>
          <a:lstStyle/>
          <a:p>
            <a:pPr eaLnBrk="1" hangingPunct="1"/>
            <a:r>
              <a:rPr lang="en-GB" sz="2400" b="1" smtClean="0"/>
              <a:t>Sectarian demography of Belfast</a:t>
            </a:r>
          </a:p>
          <a:p>
            <a:pPr eaLnBrk="1" hangingPunct="1"/>
            <a:r>
              <a:rPr lang="en-GB" sz="2400" b="1" smtClean="0"/>
              <a:t>Very high levels of deprivation in isolated wards</a:t>
            </a: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Riv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200" y="-14288"/>
            <a:ext cx="11852275" cy="699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Wolfhill Road (12)"/>
          <p:cNvPicPr>
            <a:picLocks noChangeAspect="1" noChangeArrowheads="1"/>
          </p:cNvPicPr>
          <p:nvPr/>
        </p:nvPicPr>
        <p:blipFill>
          <a:blip r:embed="rId3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WoodlandTrus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b="1" smtClean="0"/>
              <a:t>Ballymurphy/Highfield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Fuzz 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43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Challenges</a:t>
            </a:r>
            <a:endParaRPr lang="en-US" b="1" smtClean="0"/>
          </a:p>
        </p:txBody>
      </p:sp>
      <p:sp>
        <p:nvSpPr>
          <p:cNvPr id="2529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Patiently build up relationships and fully joint projects</a:t>
            </a:r>
          </a:p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Make new connections, both physically and mentally</a:t>
            </a:r>
          </a:p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Get communities to think beyond their local needs?......</a:t>
            </a:r>
          </a:p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by addressing major health issues for deprived areas</a:t>
            </a:r>
          </a:p>
          <a:p>
            <a:pPr eaLnBrk="1" hangingPunct="1"/>
            <a:endParaRPr lang="en-GB" b="1" smtClean="0">
              <a:solidFill>
                <a:srgbClr val="FFFFCC"/>
              </a:solidFill>
            </a:endParaRPr>
          </a:p>
          <a:p>
            <a:pPr eaLnBrk="1" hangingPunct="1"/>
            <a:endParaRPr lang="en-US" b="1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2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2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2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533400"/>
            <a:ext cx="8507412" cy="6064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z="2400" b="1" smtClean="0"/>
              <a:t>4400 hectares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b="1" smtClean="0"/>
              <a:t>4 Council areas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b="1" smtClean="0"/>
              <a:t>Mostly privately owned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b="1" smtClean="0"/>
              <a:t>Carnmoney Hill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b="1" smtClean="0"/>
              <a:t>Cave Hill Country Park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b="1" smtClean="0"/>
              <a:t>Divis 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b="1" smtClean="0"/>
              <a:t>Colin Glen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b="1" smtClean="0"/>
              <a:t>Slievenacloy ASSI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GB" sz="2400" b="1" smtClean="0"/>
          </a:p>
          <a:p>
            <a:pPr eaLnBrk="1" hangingPunct="1">
              <a:buFontTx/>
              <a:buNone/>
            </a:pPr>
            <a:endParaRPr lang="en-GB" sz="2400" smtClean="0"/>
          </a:p>
        </p:txBody>
      </p:sp>
      <p:pic>
        <p:nvPicPr>
          <p:cNvPr id="6147" name="Picture 3" descr="BHP master copy Jan 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0"/>
            <a:ext cx="5045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68313" y="55260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>
                <a:solidFill>
                  <a:srgbClr val="FFFF99"/>
                </a:solidFill>
              </a:rPr>
              <a:t>Thank you!</a:t>
            </a:r>
            <a:br>
              <a:rPr lang="en-GB" sz="4000">
                <a:solidFill>
                  <a:srgbClr val="FFFF99"/>
                </a:solidFill>
              </a:rPr>
            </a:br>
            <a:r>
              <a:rPr lang="en-GB" sz="4000">
                <a:solidFill>
                  <a:srgbClr val="FFFF99"/>
                </a:solidFill>
              </a:rPr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ivis montain October Trip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BELFAST HILLS PARTNERSHIP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4144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b="1" smtClean="0">
                <a:solidFill>
                  <a:schemeClr val="bg1"/>
                </a:solidFill>
              </a:rPr>
              <a:t>PARTNERSHIP with three staff    AUG 2004</a:t>
            </a:r>
            <a:endParaRPr lang="en-GB" b="1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2400" b="1" smtClean="0">
                <a:solidFill>
                  <a:schemeClr val="bg1"/>
                </a:solidFill>
              </a:rPr>
              <a:t>COMMUNITY GROUPS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b="1" smtClean="0">
                <a:solidFill>
                  <a:schemeClr val="bg1"/>
                </a:solidFill>
              </a:rPr>
              <a:t>COMMUNITY ENVIRONMENTAL GROUPS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b="1" smtClean="0">
                <a:solidFill>
                  <a:schemeClr val="bg1"/>
                </a:solidFill>
              </a:rPr>
              <a:t>FARMERS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b="1" smtClean="0">
                <a:solidFill>
                  <a:schemeClr val="bg1"/>
                </a:solidFill>
              </a:rPr>
              <a:t>QUARRY OWNERS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b="1" smtClean="0">
                <a:solidFill>
                  <a:schemeClr val="bg1"/>
                </a:solidFill>
              </a:rPr>
              <a:t>COMMERCIAL OPERATORS - WASTE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b="1" smtClean="0">
                <a:solidFill>
                  <a:schemeClr val="bg1"/>
                </a:solidFill>
              </a:rPr>
              <a:t>STATUTORY –  NIEA &amp; 4 COUNCILS  - MAIN FUNDERS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b="1" smtClean="0">
                <a:solidFill>
                  <a:schemeClr val="bg1"/>
                </a:solidFill>
              </a:rPr>
              <a:t>ENVIRONMENTAL ORGANISATIONS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b="1" smtClean="0">
                <a:solidFill>
                  <a:schemeClr val="bg1"/>
                </a:solidFill>
              </a:rPr>
              <a:t>RECREATION</a:t>
            </a:r>
            <a:endParaRPr lang="en-GB" b="1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GB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7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7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7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7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7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7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oodlandTrust 014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smtClean="0"/>
              <a:t>BELFAST HILLS PARTNERSHIP AIMS</a:t>
            </a:r>
            <a:endParaRPr lang="en-US" sz="4000" b="1" smtClean="0"/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3230985"/>
            <a:ext cx="8229600" cy="362701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Conserve, protect and enhance the natural, cultural and built heritage of the Belfast Hills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Encourage individuals, communities and organisations to care for the Belfast Hills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Raise awareness of the value of the Belfast Hills and of issues relating to their protection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Manage existing recreational use of the Belfast Hills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Support and assist farmers and landowners under pressure from urban development and from inappropriate forms of countryside recreation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Contribute to the economic regeneration of communities in the Belfast Hills and adjoining areas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Contribute to a positive image of the Hills and its hinterlands be being an attractive, well managed and functioning part of the area.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971600" y="1988840"/>
            <a:ext cx="76517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i="1" dirty="0">
                <a:solidFill>
                  <a:schemeClr val="bg1"/>
                </a:solidFill>
              </a:rPr>
              <a:t>To care for the hills, their wildlife and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9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9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49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49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49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49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49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 build="p"/>
      <p:bldP spid="2498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iew of hill 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/>
              <a:t>Historic Outdoor Recreation</a:t>
            </a:r>
            <a:endParaRPr lang="en-US" b="1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eaLnBrk="1" hangingPunct="1"/>
            <a:r>
              <a:rPr lang="en-GB" b="1" smtClean="0"/>
              <a:t>18</a:t>
            </a:r>
            <a:r>
              <a:rPr lang="en-GB" b="1" baseline="30000" smtClean="0"/>
              <a:t>th</a:t>
            </a:r>
            <a:r>
              <a:rPr lang="en-GB" b="1" smtClean="0"/>
              <a:t> – 20</a:t>
            </a:r>
            <a:r>
              <a:rPr lang="en-GB" b="1" baseline="30000" smtClean="0"/>
              <a:t>th</a:t>
            </a:r>
            <a:r>
              <a:rPr lang="en-GB" b="1" smtClean="0"/>
              <a:t> C - Deer Parks, Shooting</a:t>
            </a:r>
          </a:p>
          <a:p>
            <a:pPr eaLnBrk="1" hangingPunct="1"/>
            <a:r>
              <a:rPr lang="en-GB" b="1" smtClean="0"/>
              <a:t>Town Fairs at Cave Hill  - access issues</a:t>
            </a:r>
          </a:p>
          <a:p>
            <a:pPr eaLnBrk="1" hangingPunct="1"/>
            <a:r>
              <a:rPr lang="en-GB" b="1" smtClean="0"/>
              <a:t>Walking – from the “Big Houses”</a:t>
            </a:r>
          </a:p>
          <a:p>
            <a:pPr eaLnBrk="1" hangingPunct="1"/>
            <a:endParaRPr lang="en-GB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/>
              <a:t>Tram Company developments</a:t>
            </a:r>
            <a:endParaRPr lang="en-US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 descr="Bellevue + bk row 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263"/>
            <a:ext cx="9144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SCF17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/>
              <a:t>More recent recreation</a:t>
            </a:r>
            <a:endParaRPr lang="en-US" b="1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2924175"/>
            <a:ext cx="8158162" cy="360045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Walking &amp; country parks</a:t>
            </a:r>
          </a:p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Mountain biking</a:t>
            </a:r>
          </a:p>
          <a:p>
            <a:pPr eaLnBrk="1" hangingPunct="1">
              <a:buFontTx/>
              <a:buNone/>
            </a:pPr>
            <a:endParaRPr lang="en-GB" b="1" smtClean="0">
              <a:solidFill>
                <a:srgbClr val="FFFFCC"/>
              </a:solidFill>
            </a:endParaRPr>
          </a:p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Geocaching</a:t>
            </a:r>
          </a:p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Road cycling</a:t>
            </a:r>
          </a:p>
          <a:p>
            <a:pPr algn="ctr" eaLnBrk="1" hangingPunct="1">
              <a:buFontTx/>
              <a:buNone/>
            </a:pPr>
            <a:r>
              <a:rPr lang="en-GB" b="1" smtClean="0">
                <a:solidFill>
                  <a:srgbClr val="FFFFCC"/>
                </a:solidFill>
              </a:rPr>
              <a:t> So what’s so unique??</a:t>
            </a:r>
          </a:p>
          <a:p>
            <a:pPr eaLnBrk="1" hangingPunct="1"/>
            <a:endParaRPr lang="en-GB" b="1" smtClean="0">
              <a:solidFill>
                <a:srgbClr val="FFFFCC"/>
              </a:solidFill>
            </a:endParaRP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DSCF0004"/>
          <p:cNvPicPr>
            <a:picLocks noChangeAspect="1" noChangeArrowheads="1"/>
          </p:cNvPicPr>
          <p:nvPr/>
        </p:nvPicPr>
        <p:blipFill>
          <a:blip r:embed="rId2">
            <a:lum bright="-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-26988"/>
            <a:ext cx="8229600" cy="1143001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Typical urban fringe issues</a:t>
            </a:r>
            <a:endParaRPr lang="en-US" b="1" smtClean="0">
              <a:solidFill>
                <a:srgbClr val="FFFFCC"/>
              </a:solidFill>
            </a:endParaRP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80400" cy="5832475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Flytipping/illegal waste</a:t>
            </a:r>
          </a:p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Dereliction/abandonment - speculation</a:t>
            </a:r>
          </a:p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Unwanted facilities out of sight e.g. electricity stations, waste / industrial facilities, traveller sites</a:t>
            </a:r>
          </a:p>
          <a:p>
            <a:pPr eaLnBrk="1" hangingPunct="1"/>
            <a:endParaRPr lang="en-GB" b="1" smtClean="0">
              <a:solidFill>
                <a:srgbClr val="FFFFCC"/>
              </a:solidFill>
            </a:endParaRPr>
          </a:p>
          <a:p>
            <a:pPr eaLnBrk="1" hangingPunct="1"/>
            <a:endParaRPr lang="en-GB" sz="2000" b="1" smtClean="0">
              <a:solidFill>
                <a:srgbClr val="FFFFCC"/>
              </a:solidFill>
            </a:endParaRPr>
          </a:p>
          <a:p>
            <a:pPr eaLnBrk="1" hangingPunct="1"/>
            <a:endParaRPr lang="en-GB" sz="2000" b="1" smtClean="0">
              <a:solidFill>
                <a:srgbClr val="FFFFCC"/>
              </a:solidFill>
            </a:endParaRPr>
          </a:p>
          <a:p>
            <a:pPr eaLnBrk="1" hangingPunct="1"/>
            <a:endParaRPr lang="en-GB" b="1" smtClean="0">
              <a:solidFill>
                <a:srgbClr val="FFFFCC"/>
              </a:solidFill>
            </a:endParaRPr>
          </a:p>
          <a:p>
            <a:pPr eaLnBrk="1" hangingPunct="1"/>
            <a:endParaRPr lang="en-GB" b="1" smtClean="0">
              <a:solidFill>
                <a:srgbClr val="FFFFCC"/>
              </a:solidFill>
            </a:endParaRPr>
          </a:p>
          <a:p>
            <a:pPr eaLnBrk="1" hangingPunct="1"/>
            <a:r>
              <a:rPr lang="en-GB" b="1" smtClean="0">
                <a:solidFill>
                  <a:srgbClr val="FFFFCC"/>
                </a:solidFill>
              </a:rPr>
              <a:t>Farming in the fringes</a:t>
            </a:r>
          </a:p>
          <a:p>
            <a:pPr eaLnBrk="1" hangingPunct="1"/>
            <a:endParaRPr lang="en-US" b="1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446</Words>
  <Application>Microsoft Office PowerPoint</Application>
  <PresentationFormat>On-screen Show (4:3)</PresentationFormat>
  <Paragraphs>93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Default Design</vt:lpstr>
      <vt:lpstr>Outdoor Recreation  on the Fringes</vt:lpstr>
      <vt:lpstr>PowerPoint Presentation</vt:lpstr>
      <vt:lpstr>BELFAST HILLS PARTNERSHIP</vt:lpstr>
      <vt:lpstr>BELFAST HILLS PARTNERSHIP AIMS</vt:lpstr>
      <vt:lpstr>Historic Outdoor Recreation</vt:lpstr>
      <vt:lpstr>Tram Company developments</vt:lpstr>
      <vt:lpstr>More recent recreation</vt:lpstr>
      <vt:lpstr>Typical urban fringe issues</vt:lpstr>
      <vt:lpstr>PowerPoint Presentation</vt:lpstr>
      <vt:lpstr>Fringe Uplands</vt:lpstr>
      <vt:lpstr>plus Wildfires!</vt:lpstr>
      <vt:lpstr>PowerPoint Presentation</vt:lpstr>
      <vt:lpstr>Urban Rivers</vt:lpstr>
      <vt:lpstr>PowerPoint Presentation</vt:lpstr>
      <vt:lpstr>PowerPoint Presentation</vt:lpstr>
      <vt:lpstr>PowerPoint Presentation</vt:lpstr>
      <vt:lpstr>PowerPoint Presentation</vt:lpstr>
      <vt:lpstr>Ballymurphy/Highfield</vt:lpstr>
      <vt:lpstr>Challenges</vt:lpstr>
      <vt:lpstr>PowerPoint Presentation</vt:lpstr>
    </vt:vector>
  </TitlesOfParts>
  <Company>belfasthills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jim.bradley</dc:creator>
  <cp:lastModifiedBy>Kathryn Callaghan</cp:lastModifiedBy>
  <cp:revision>64</cp:revision>
  <dcterms:created xsi:type="dcterms:W3CDTF">2009-02-16T11:57:42Z</dcterms:created>
  <dcterms:modified xsi:type="dcterms:W3CDTF">2013-05-15T11:13:41Z</dcterms:modified>
</cp:coreProperties>
</file>